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handoutMasterIdLst>
    <p:handoutMasterId r:id="rId28"/>
  </p:handoutMasterIdLst>
  <p:sldIdLst>
    <p:sldId id="280" r:id="rId4"/>
    <p:sldId id="296" r:id="rId5"/>
    <p:sldId id="301" r:id="rId6"/>
    <p:sldId id="299" r:id="rId7"/>
    <p:sldId id="257" r:id="rId8"/>
    <p:sldId id="312" r:id="rId9"/>
    <p:sldId id="309" r:id="rId10"/>
    <p:sldId id="261" r:id="rId11"/>
    <p:sldId id="310" r:id="rId12"/>
    <p:sldId id="289" r:id="rId13"/>
    <p:sldId id="311" r:id="rId14"/>
    <p:sldId id="300" r:id="rId15"/>
    <p:sldId id="313" r:id="rId16"/>
    <p:sldId id="266" r:id="rId17"/>
    <p:sldId id="267" r:id="rId18"/>
    <p:sldId id="315" r:id="rId19"/>
    <p:sldId id="302" r:id="rId20"/>
    <p:sldId id="303" r:id="rId21"/>
    <p:sldId id="304" r:id="rId22"/>
    <p:sldId id="305" r:id="rId23"/>
    <p:sldId id="314" r:id="rId24"/>
    <p:sldId id="306" r:id="rId25"/>
    <p:sldId id="307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40"/>
    <a:srgbClr val="FF5FA3"/>
    <a:srgbClr val="D0FFAF"/>
    <a:srgbClr val="AAC5DF"/>
    <a:srgbClr val="8BFF85"/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642" y="-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968BD0A-0C54-4338-9092-0CC31D1B2F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65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4F9EFBB-B401-481B-A2E1-1E1BCA2A0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3492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1221DB4B-67F3-4F9A-869E-66EF2C6ED6E9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56C2F07E-FDBC-486C-AC79-ABD8FD17AFC8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7" tIns="46589" rIns="93177" bIns="46589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264575E-E2BA-4BB5-9173-3436FDA0D120}" type="slidenum">
              <a:rPr lang="en-US" altLang="en-US"/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CFA45526-1F7F-4577-907C-B9BCA824F2CD}" type="slidenum">
              <a:rPr lang="en-US" altLang="en-US" smtClean="0"/>
              <a:pPr eaLnBrk="1" hangingPunct="1"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A1F686B7-9D29-4527-8C88-D5F9657F3000}" type="slidenum">
              <a:rPr lang="en-US" altLang="en-US" smtClean="0"/>
              <a:pPr eaLnBrk="1" hangingPunct="1">
                <a:spcBef>
                  <a:spcPct val="0"/>
                </a:spcBef>
              </a:pPr>
              <a:t>8</a:t>
            </a:fld>
            <a:endParaRPr lang="en-US" altLang="en-US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F013A1FD-6B5C-4CB6-950F-B48D51C59ED8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BD0B-2A44-418C-AB90-27CA4A7B26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849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73EB-413F-4D56-93FE-1BAD25777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15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730BE-AF62-4B18-959F-03DF1DA15D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44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7BD0B-2A44-418C-AB90-27CA4A7B26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38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9A6C4-E9F4-4EEF-B1D9-BC7AF20501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85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7B97-19C4-4E70-8331-BE1703F795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2116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970B-5040-4F5B-9CA5-F2A8913DC90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176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E1F1-3E5C-43DA-B0E1-2240395EBF0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86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487D-2265-47FA-9373-FC1D4ADE25C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225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D522-679A-4598-83DF-A6A8E5784D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0944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FF1A3-53DB-4BCE-9FA1-56A7502CD7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2762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9A6C4-E9F4-4EEF-B1D9-BC7AF20501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708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9478-1D86-4BBC-8595-89C07E76BDF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038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B73EB-413F-4D56-93FE-1BAD25777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395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730BE-AF62-4B18-959F-03DF1DA15D3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2554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3" y="3810002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 flipV="1">
            <a:off x="5410201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 flipV="1">
            <a:off x="5410201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" y="3675529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E708F12-96AD-4ED4-8132-A78F5E42C1F5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9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01CF334-2D5C-4859-84A6-CA7E6E43FAEB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9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37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8BEDD-6160-49BB-B372-861DE7DE9BA5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80576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E819F-B7FD-4B29-8F66-9E318144BC2A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chemeClr val="accent2"/>
                </a:solidFill>
                <a:effectLst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699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A159C-B6E0-4F10-9F4A-2FA57003B139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6"/>
            <a:ext cx="40386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6"/>
            <a:ext cx="4038600" cy="4341875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24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170CBBB-D1D1-4386-A5E9-07F3477B78F3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5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6" y="2244970"/>
            <a:ext cx="4041775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lumMod val="60000"/>
              <a:lumOff val="4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78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9FA4CAD8-0EA7-4615-B69B-B2F199EF3A93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849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34BD7-6953-492C-921B-E68B2D7F14C8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44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27B97-19C4-4E70-8331-BE1703F795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63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17D9B-D4D3-4E23-88DF-2E354FA43196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8"/>
            <a:ext cx="5102352" cy="58050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8"/>
            <a:ext cx="3383280" cy="4580573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0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67C5-D04E-4576-B61C-12ABA14BBD6C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10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5" y="1109162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3528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FA170-8299-44AD-AEEF-FC686C3D7804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65740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1763A-68EC-4ECD-9620-D9FE9CDDD622}" type="datetime1">
              <a:rPr lang="en-US" smtClean="0">
                <a:solidFill>
                  <a:srgbClr val="63A537"/>
                </a:solidFill>
              </a:rPr>
              <a:pPr/>
              <a:t>1/25/2018</a:t>
            </a:fld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3A53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4830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48300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6712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3F970B-5040-4F5B-9CA5-F2A8913DC9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23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AE1F1-3E5C-43DA-B0E1-2240395EBF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055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1487D-2265-47FA-9373-FC1D4ADE25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103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D522-679A-4598-83DF-A6A8E5784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87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FF1A3-53DB-4BCE-9FA1-56A7502CD7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85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79478-1D86-4BBC-8595-89C07E76BD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10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5FFD70-05AA-4632-B456-7F0EB6A8E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+mn-ea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5FFD70-05AA-4632-B456-7F0EB6A8E1A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0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20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" y="308278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 flipV="1">
            <a:off x="5410183" y="360248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 flipV="1">
            <a:off x="5410201" y="440114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 bwMode="invGray">
          <a:xfrm>
            <a:off x="9084967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20F09E4-6EA4-4BF3-9FC8-FF40373B88E6}" type="datetime1">
              <a:rPr lang="en-US" smtClean="0">
                <a:solidFill>
                  <a:srgbClr val="63A537"/>
                </a:solidFill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1/25/2018</a:t>
            </a:fld>
            <a:endParaRPr lang="en-US" dirty="0">
              <a:solidFill>
                <a:srgbClr val="63A537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63A537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401CF334-2D5C-4859-84A6-CA7E6E43FAEB}" type="slidenum">
              <a:rPr lang="en-US" smtClean="0">
                <a:latin typeface="Calibri" panose="020F0502020204030204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 panose="020F0502020204030204"/>
              <a:ea typeface="+mn-e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83455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1"/>
        </a:buClr>
        <a:buFont typeface="Wingdings 2" panose="05020102010507070707" pitchFamily="18" charset="2"/>
        <a:buChar char="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orient="horz" pos="415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5" Type="http://schemas.microsoft.com/office/2007/relationships/hdphoto" Target="../media/hdphoto1.wdp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`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4" descr="Safe Sanctuaries pro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53200" y="196334"/>
            <a:ext cx="236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 smtClean="0">
                <a:solidFill>
                  <a:srgbClr val="FFFF00"/>
                </a:solidFill>
              </a:rPr>
              <a:t>Revised 01-12-18</a:t>
            </a:r>
            <a:endParaRPr lang="en-U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ABUSERS </a:t>
            </a:r>
            <a:br>
              <a:rPr lang="en-US" altLang="en-US" dirty="0" smtClean="0"/>
            </a:br>
            <a:r>
              <a:rPr lang="en-US" altLang="en-US" dirty="0" smtClean="0"/>
              <a:t>AND VICTIMS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0" y="3200400"/>
            <a:ext cx="5947775" cy="22860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10% by strangers</a:t>
            </a:r>
          </a:p>
          <a:p>
            <a:pPr eaLnBrk="1" hangingPunct="1"/>
            <a:r>
              <a:rPr lang="en-US" altLang="en-US" dirty="0" smtClean="0"/>
              <a:t>34% by family members</a:t>
            </a:r>
          </a:p>
          <a:p>
            <a:pPr eaLnBrk="1" hangingPunct="1"/>
            <a:r>
              <a:rPr lang="en-US" altLang="en-US" dirty="0" smtClean="0"/>
              <a:t>58% by people they trust</a:t>
            </a:r>
          </a:p>
          <a:p>
            <a:pPr marL="0" indent="0" algn="ctr" eaLnBrk="1" hangingPunct="1">
              <a:buNone/>
            </a:pPr>
            <a:endParaRPr lang="en-US" altLang="en-US" dirty="0" smtClean="0"/>
          </a:p>
        </p:txBody>
      </p:sp>
      <p:pic>
        <p:nvPicPr>
          <p:cNvPr id="71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0"/>
            <a:ext cx="2133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755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228601"/>
            <a:ext cx="88392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n-US" sz="2800" dirty="0" smtClean="0"/>
              <a:t>Churches are relatively </a:t>
            </a:r>
            <a:r>
              <a:rPr lang="en-US" sz="2800" dirty="0"/>
              <a:t>trusting organizations, relying upon their members and their leaders to conduct themselves appropriately</a:t>
            </a:r>
            <a:r>
              <a:rPr lang="en-US" sz="2800" dirty="0" smtClean="0"/>
              <a:t>.</a:t>
            </a:r>
          </a:p>
          <a:p>
            <a:pPr marL="514350" indent="-514350">
              <a:buAutoNum type="arabicParenR"/>
            </a:pPr>
            <a:endParaRPr lang="en-US" sz="2800" dirty="0"/>
          </a:p>
          <a:p>
            <a:pPr marL="514350" indent="-514350">
              <a:buAutoNum type="arabicParenR" startAt="2"/>
            </a:pPr>
            <a:r>
              <a:rPr lang="en-US" sz="2800" dirty="0" smtClean="0"/>
              <a:t>Most </a:t>
            </a:r>
            <a:r>
              <a:rPr lang="en-US" sz="2800" dirty="0"/>
              <a:t>churches struggle to get adequate help with </a:t>
            </a:r>
            <a:r>
              <a:rPr lang="en-US" sz="2800" dirty="0" smtClean="0"/>
              <a:t>children </a:t>
            </a:r>
            <a:r>
              <a:rPr lang="en-US" sz="2800" dirty="0"/>
              <a:t>and youth programs.  A willing volunteer is </a:t>
            </a:r>
            <a:r>
              <a:rPr lang="en-US" sz="2800" dirty="0" smtClean="0"/>
              <a:t>welcomed.  </a:t>
            </a:r>
            <a:r>
              <a:rPr lang="en-US" sz="2800" dirty="0"/>
              <a:t>As a result, churches are notoriously inactive when it comes to screening </a:t>
            </a:r>
            <a:r>
              <a:rPr lang="en-US" sz="2800" dirty="0" smtClean="0"/>
              <a:t>volunteers.</a:t>
            </a:r>
          </a:p>
          <a:p>
            <a:pPr marL="514350" indent="-514350">
              <a:buAutoNum type="arabicParenR" startAt="2"/>
            </a:pPr>
            <a:endParaRPr lang="en-US" sz="2800" dirty="0" smtClean="0"/>
          </a:p>
          <a:p>
            <a:pPr marL="514350" indent="-514350">
              <a:buAutoNum type="arabicParenR" startAt="2"/>
            </a:pPr>
            <a:r>
              <a:rPr lang="en-US" sz="2800" dirty="0" smtClean="0"/>
              <a:t>Churches provide </a:t>
            </a:r>
            <a:r>
              <a:rPr lang="en-US" sz="2800" dirty="0"/>
              <a:t>opportunities for close contact and </a:t>
            </a:r>
            <a:r>
              <a:rPr lang="en-US" sz="2800" dirty="0" smtClean="0"/>
              <a:t>personal </a:t>
            </a:r>
            <a:r>
              <a:rPr lang="en-US" sz="2800" dirty="0"/>
              <a:t>relationships with </a:t>
            </a:r>
            <a:r>
              <a:rPr lang="en-US" sz="2800" dirty="0" smtClean="0"/>
              <a:t>children and youth</a:t>
            </a:r>
            <a:r>
              <a:rPr lang="en-US" sz="2800" dirty="0"/>
              <a:t>. </a:t>
            </a:r>
            <a:r>
              <a:rPr lang="en-US" sz="2800" dirty="0" smtClean="0"/>
              <a:t>People </a:t>
            </a:r>
            <a:r>
              <a:rPr lang="en-US" sz="2800" dirty="0"/>
              <a:t>prone to child abuse know that churches </a:t>
            </a:r>
            <a:r>
              <a:rPr lang="en-US" sz="2800" dirty="0" smtClean="0"/>
              <a:t>&amp; </a:t>
            </a:r>
            <a:r>
              <a:rPr lang="en-US" sz="2800" dirty="0"/>
              <a:t>schools are </a:t>
            </a:r>
            <a:r>
              <a:rPr lang="en-US" sz="2800" dirty="0" smtClean="0"/>
              <a:t>prime places </a:t>
            </a:r>
            <a:r>
              <a:rPr lang="en-US" sz="2800" dirty="0"/>
              <a:t>to find children. </a:t>
            </a:r>
          </a:p>
        </p:txBody>
      </p:sp>
    </p:spTree>
    <p:extLst>
      <p:ext uri="{BB962C8B-B14F-4D97-AF65-F5344CB8AC3E}">
        <p14:creationId xmlns:p14="http://schemas.microsoft.com/office/powerpoint/2010/main" val="143342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0"/>
            <a:ext cx="6248400" cy="1143000"/>
          </a:xfrm>
        </p:spPr>
        <p:txBody>
          <a:bodyPr/>
          <a:lstStyle/>
          <a:p>
            <a:r>
              <a:rPr lang="en-US" altLang="en-US" dirty="0" smtClean="0"/>
              <a:t>TYPES OF ABUSE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1447800"/>
            <a:ext cx="4953000" cy="35052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 smtClean="0"/>
              <a:t>Physical Abuse</a:t>
            </a:r>
          </a:p>
          <a:p>
            <a:pPr>
              <a:buFontTx/>
              <a:buChar char="•"/>
            </a:pPr>
            <a:r>
              <a:rPr lang="en-US" altLang="en-US" dirty="0" smtClean="0"/>
              <a:t>Mental Emotional Abuse</a:t>
            </a:r>
          </a:p>
          <a:p>
            <a:pPr>
              <a:buFontTx/>
              <a:buChar char="•"/>
            </a:pPr>
            <a:r>
              <a:rPr lang="en-US" altLang="en-US" dirty="0" smtClean="0"/>
              <a:t>Neglect</a:t>
            </a:r>
          </a:p>
          <a:p>
            <a:pPr>
              <a:buFontTx/>
              <a:buChar char="•"/>
            </a:pPr>
            <a:r>
              <a:rPr lang="en-US" altLang="en-US" dirty="0" smtClean="0"/>
              <a:t>Self Inflicted Abuse</a:t>
            </a:r>
          </a:p>
        </p:txBody>
      </p:sp>
      <p:pic>
        <p:nvPicPr>
          <p:cNvPr id="9220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956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75602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33020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Animal abuse soap opera in Lebanon and the region continues... - @ ...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8" y="1466876"/>
            <a:ext cx="1221892" cy="1629189"/>
          </a:xfrm>
        </p:spPr>
      </p:pic>
      <p:sp>
        <p:nvSpPr>
          <p:cNvPr id="6" name="Tex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Step 1 - Prevention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STEP 2 - Recognition</a:t>
            </a:r>
          </a:p>
          <a:p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Step 3 - Reporting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CAN WE DO?</a:t>
            </a:r>
          </a:p>
        </p:txBody>
      </p:sp>
      <p:pic>
        <p:nvPicPr>
          <p:cNvPr id="7" name="Content Placeholder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707" y="4953000"/>
            <a:ext cx="1187245" cy="1138311"/>
          </a:xfrm>
          <a:prstGeom prst="rect">
            <a:avLst/>
          </a:prstGeom>
        </p:spPr>
      </p:pic>
      <p:pic>
        <p:nvPicPr>
          <p:cNvPr id="8" name="Content Placeholder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36" y="3100945"/>
            <a:ext cx="1112363" cy="161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944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5F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800" b="1" u="sng" dirty="0" smtClean="0"/>
              <a:t>Preventing Child Abuse at NCFCOG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556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Six Month Hospitality Rule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Read our Safe Sanctuary Policy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Church Application with References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PA Criminal Background Check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Child Abuse Clearance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Mandated Reported FAQ/form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Resident of PA for previous 10 years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FBI Fingerprinting when needed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600" dirty="0" smtClean="0"/>
              <a:t>Complete Training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/>
          <a:lstStyle/>
          <a:p>
            <a:pPr eaLnBrk="1" hangingPunct="1"/>
            <a:r>
              <a:rPr lang="en-US" altLang="en-US" sz="3200" b="1" u="sng" smtClean="0"/>
              <a:t>BASIC OPERATING PROCEDURES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686800" cy="55626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4000" dirty="0" smtClean="0"/>
              <a:t>All children &amp; youth workers must be Safe Sanctuary approved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4000" dirty="0" smtClean="0"/>
              <a:t>Windows In All Classrooms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4000" dirty="0" smtClean="0"/>
              <a:t>Five-Years-Older Rule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4000" dirty="0" smtClean="0"/>
              <a:t>Open Door Counseling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4000" dirty="0" smtClean="0"/>
              <a:t>Avoid 1 adult with 1 child situations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4000" dirty="0" smtClean="0"/>
          </a:p>
          <a:p>
            <a:pPr eaLnBrk="1" hangingPunct="1">
              <a:lnSpc>
                <a:spcPct val="125000"/>
              </a:lnSpc>
            </a:pPr>
            <a:endParaRPr lang="en-US" alt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STEP 2:  RECOGNITION</a:t>
            </a:r>
          </a:p>
        </p:txBody>
      </p:sp>
      <p:pic>
        <p:nvPicPr>
          <p:cNvPr id="4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717" y="2249488"/>
            <a:ext cx="2980568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17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 smtClean="0"/>
              <a:t>The following signs may signal the presence of child abuse or neglect.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smtClean="0"/>
              <a:t>The Child:</a:t>
            </a:r>
          </a:p>
          <a:p>
            <a:pPr>
              <a:defRPr/>
            </a:pPr>
            <a:r>
              <a:rPr lang="en-US" sz="2800" dirty="0" smtClean="0"/>
              <a:t>Shows sudden changes in behavior </a:t>
            </a:r>
          </a:p>
          <a:p>
            <a:pPr>
              <a:defRPr/>
            </a:pPr>
            <a:r>
              <a:rPr lang="en-US" sz="2800" dirty="0" smtClean="0"/>
              <a:t>Has not received help for physical or medical problems brought to the parents’ attention</a:t>
            </a:r>
          </a:p>
          <a:p>
            <a:pPr>
              <a:defRPr/>
            </a:pPr>
            <a:r>
              <a:rPr lang="en-US" sz="2800" dirty="0" smtClean="0"/>
              <a:t>Has learning problems (or difficulty concentrating) </a:t>
            </a:r>
          </a:p>
          <a:p>
            <a:pPr>
              <a:defRPr/>
            </a:pPr>
            <a:r>
              <a:rPr lang="en-US" sz="2800" dirty="0" smtClean="0"/>
              <a:t>Is always watchful, as though preparing for something bad to happen</a:t>
            </a:r>
          </a:p>
          <a:p>
            <a:pPr>
              <a:defRPr/>
            </a:pPr>
            <a:r>
              <a:rPr lang="en-US" sz="2800" dirty="0" smtClean="0"/>
              <a:t>Lacks adult supervision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/>
              <a:t>Is overly compliant, passive, or withdrawn</a:t>
            </a:r>
          </a:p>
          <a:p>
            <a:r>
              <a:rPr lang="en-US" altLang="en-US" dirty="0" smtClean="0"/>
              <a:t>Comes early, stays late, and does not want to go home</a:t>
            </a:r>
          </a:p>
          <a:p>
            <a:r>
              <a:rPr lang="en-US" altLang="en-US" dirty="0" smtClean="0"/>
              <a:t>Is reluctant to be around a particular person </a:t>
            </a:r>
          </a:p>
          <a:p>
            <a:r>
              <a:rPr lang="en-US" altLang="en-US" dirty="0" smtClean="0"/>
              <a:t>Discloses maltreatment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u="sng" dirty="0" smtClean="0"/>
              <a:t>Signs of Physical Abuse:</a:t>
            </a:r>
          </a:p>
          <a:p>
            <a:r>
              <a:rPr lang="en-US" altLang="en-US" dirty="0" smtClean="0"/>
              <a:t>Has unexplained burns, bites, bruises, broken bones, or black eyes</a:t>
            </a:r>
          </a:p>
          <a:p>
            <a:r>
              <a:rPr lang="en-US" altLang="en-US" dirty="0" smtClean="0"/>
              <a:t>Has fading bruises or other marks noticeable after an absence</a:t>
            </a:r>
          </a:p>
          <a:p>
            <a:r>
              <a:rPr lang="en-US" altLang="en-US" dirty="0" smtClean="0"/>
              <a:t>Seems frightened of the parents and protests or cries when it is time to go home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868363"/>
          </a:xfrm>
        </p:spPr>
        <p:txBody>
          <a:bodyPr/>
          <a:lstStyle/>
          <a:p>
            <a:pPr eaLnBrk="1" hangingPunct="1"/>
            <a:r>
              <a:rPr lang="en-US" altLang="en-US" sz="4000" b="1" u="sng" smtClean="0"/>
              <a:t>SCRIPTURE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458200" cy="57912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Jesus is our example! </a:t>
            </a:r>
          </a:p>
          <a:p>
            <a:pPr eaLnBrk="1" hangingPunct="1"/>
            <a:r>
              <a:rPr lang="en-US" altLang="en-US" i="1" dirty="0" smtClean="0"/>
              <a:t>“Be as innocent as doves, and as wise as serpents.”  </a:t>
            </a:r>
          </a:p>
          <a:p>
            <a:pPr eaLnBrk="1" hangingPunct="1"/>
            <a:r>
              <a:rPr lang="en-US" altLang="en-US" i="1" dirty="0" smtClean="0"/>
              <a:t>“Let the little children come to me.”</a:t>
            </a:r>
          </a:p>
        </p:txBody>
      </p:sp>
      <p:pic>
        <p:nvPicPr>
          <p:cNvPr id="3076" name="Picture 5" descr="reading-bible-bl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21528"/>
            <a:ext cx="3505200" cy="2879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Shrinks at the approach of adults</a:t>
            </a:r>
          </a:p>
          <a:p>
            <a:pPr>
              <a:defRPr/>
            </a:pPr>
            <a:r>
              <a:rPr lang="en-US" dirty="0" smtClean="0"/>
              <a:t>Reports injury by a parent or another adult caregiver</a:t>
            </a:r>
          </a:p>
          <a:p>
            <a:pPr>
              <a:defRPr/>
            </a:pPr>
            <a:r>
              <a:rPr lang="en-US" dirty="0" smtClean="0"/>
              <a:t>Abuses animals or pets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  <a:p>
            <a:pPr marL="0" indent="0" algn="r">
              <a:buFontTx/>
              <a:buNone/>
              <a:defRPr/>
            </a:pPr>
            <a:r>
              <a:rPr lang="en-US" sz="2000" dirty="0" smtClean="0"/>
              <a:t>www.childwelfare.gov/pubs/factsheets/whatiscan.pdf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64" y="4267200"/>
            <a:ext cx="3466436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457200"/>
            <a:ext cx="82296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kern="0" dirty="0" smtClean="0">
                <a:solidFill>
                  <a:srgbClr val="000000"/>
                </a:solidFill>
              </a:rPr>
              <a:t>A person who comes in contact with children or youth (under 18) and suspects a child is a victim of child abuse, </a:t>
            </a:r>
            <a:r>
              <a:rPr lang="en-US" altLang="en-US" u="sng" kern="0" dirty="0" smtClean="0">
                <a:solidFill>
                  <a:srgbClr val="000000"/>
                </a:solidFill>
              </a:rPr>
              <a:t>shall report it to </a:t>
            </a:r>
            <a:r>
              <a:rPr lang="en-US" altLang="en-US" b="1" u="sng" kern="0" dirty="0" err="1" smtClean="0">
                <a:solidFill>
                  <a:srgbClr val="000000"/>
                </a:solidFill>
              </a:rPr>
              <a:t>Childline</a:t>
            </a:r>
            <a:r>
              <a:rPr lang="en-US" altLang="en-US" b="1" u="sng" kern="0" dirty="0" smtClean="0">
                <a:solidFill>
                  <a:srgbClr val="000000"/>
                </a:solidFill>
              </a:rPr>
              <a:t> (800-932-0313) </a:t>
            </a:r>
            <a:r>
              <a:rPr lang="en-US" altLang="en-US" u="sng" kern="0" dirty="0" smtClean="0">
                <a:solidFill>
                  <a:srgbClr val="000000"/>
                </a:solidFill>
              </a:rPr>
              <a:t>immediately </a:t>
            </a:r>
            <a:r>
              <a:rPr lang="en-US" altLang="en-US" kern="0" dirty="0" smtClean="0">
                <a:solidFill>
                  <a:srgbClr val="000000"/>
                </a:solidFill>
              </a:rPr>
              <a:t>and inform the ministry leader(s) and the pastor.</a:t>
            </a:r>
          </a:p>
          <a:p>
            <a:pPr marL="0" indent="0" algn="ctr" eaLnBrk="1" hangingPunct="1">
              <a:buFontTx/>
              <a:buNone/>
            </a:pPr>
            <a:r>
              <a:rPr lang="en-US" altLang="en-US" kern="0" dirty="0" smtClean="0">
                <a:solidFill>
                  <a:srgbClr val="000000"/>
                </a:solidFill>
              </a:rPr>
              <a:t>Pastor Charlie: 717-712-3008</a:t>
            </a:r>
          </a:p>
        </p:txBody>
      </p:sp>
      <p:sp>
        <p:nvSpPr>
          <p:cNvPr id="2" name="Rectangle 1"/>
          <p:cNvSpPr/>
          <p:nvPr/>
        </p:nvSpPr>
        <p:spPr>
          <a:xfrm>
            <a:off x="97190" y="4283110"/>
            <a:ext cx="55803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kern="0" dirty="0" smtClean="0">
                <a:solidFill>
                  <a:srgbClr val="000000"/>
                </a:solidFill>
              </a:rPr>
              <a:t>Program these in your phone.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0794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must you do if you </a:t>
            </a:r>
            <a:r>
              <a:rPr lang="en-US" u="sng" dirty="0" smtClean="0"/>
              <a:t>suspect</a:t>
            </a:r>
            <a:r>
              <a:rPr lang="en-US" dirty="0" smtClean="0"/>
              <a:t> that a child or youth has been abused?</a:t>
            </a:r>
          </a:p>
          <a:p>
            <a:r>
              <a:rPr lang="en-US" sz="4000" b="1" dirty="0" smtClean="0">
                <a:solidFill>
                  <a:srgbClr val="FF0000"/>
                </a:solidFill>
              </a:rPr>
              <a:t>Call </a:t>
            </a:r>
            <a:r>
              <a:rPr lang="en-US" sz="4000" b="1" dirty="0" err="1" smtClean="0">
                <a:solidFill>
                  <a:srgbClr val="FF0000"/>
                </a:solidFill>
              </a:rPr>
              <a:t>Childline</a:t>
            </a:r>
            <a:r>
              <a:rPr lang="en-US" sz="4000" b="1" dirty="0" smtClean="0">
                <a:solidFill>
                  <a:srgbClr val="FF0000"/>
                </a:solidFill>
              </a:rPr>
              <a:t>.  1-800-932-0313</a:t>
            </a:r>
          </a:p>
          <a:p>
            <a:r>
              <a:rPr lang="en-US" sz="4000" dirty="0" smtClean="0"/>
              <a:t>Inform the ministry leader and Pastor Charlie (1-717-712-3008) as soon as possible.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410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4600" y="2743200"/>
            <a:ext cx="4191000" cy="914400"/>
          </a:xfrm>
        </p:spPr>
        <p:txBody>
          <a:bodyPr/>
          <a:lstStyle/>
          <a:p>
            <a:pPr marL="0" indent="0">
              <a:buNone/>
            </a:pPr>
            <a:r>
              <a:rPr lang="en-US" sz="4800" b="1" dirty="0" smtClean="0">
                <a:solidFill>
                  <a:schemeClr val="bg1"/>
                </a:solidFill>
              </a:rPr>
              <a:t>Questions?</a:t>
            </a:r>
            <a:endParaRPr lang="en-US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AC5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1261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z="4800" b="1" i="1" dirty="0" smtClean="0"/>
              <a:t>What risks do you take when you are involved in ministry?</a:t>
            </a:r>
          </a:p>
          <a:p>
            <a:pPr algn="ctr" eaLnBrk="1" hangingPunct="1">
              <a:buFontTx/>
              <a:buNone/>
            </a:pPr>
            <a:endParaRPr lang="en-US" altLang="en-US" sz="4800" b="1" i="1" dirty="0" smtClean="0"/>
          </a:p>
          <a:p>
            <a:pPr algn="ctr" eaLnBrk="1" hangingPunct="1">
              <a:buFontTx/>
              <a:buNone/>
            </a:pPr>
            <a:r>
              <a:rPr lang="en-US" altLang="en-US" sz="4800" b="1" i="1" dirty="0" smtClean="0"/>
              <a:t>No Person Is An Island.</a:t>
            </a:r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FF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124325"/>
            <a:ext cx="365760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457200"/>
            <a:ext cx="8229600" cy="289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ＭＳ Ｐゴシック" pitchFamily="-1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buFontTx/>
              <a:buNone/>
            </a:pPr>
            <a:r>
              <a:rPr lang="en-US" altLang="en-US" kern="0" dirty="0" smtClean="0"/>
              <a:t>A person who comes in contact with children or youth (under 18) and suspects a child is a victim of child abuse, </a:t>
            </a:r>
            <a:r>
              <a:rPr lang="en-US" altLang="en-US" u="sng" kern="0" dirty="0" smtClean="0"/>
              <a:t>shall report it to </a:t>
            </a:r>
            <a:r>
              <a:rPr lang="en-US" altLang="en-US" u="sng" kern="0" dirty="0" err="1" smtClean="0"/>
              <a:t>Childline</a:t>
            </a:r>
            <a:r>
              <a:rPr lang="en-US" altLang="en-US" u="sng" kern="0" dirty="0" smtClean="0"/>
              <a:t> (800-932-0313) immediately </a:t>
            </a:r>
            <a:r>
              <a:rPr lang="en-US" altLang="en-US" kern="0" dirty="0" smtClean="0"/>
              <a:t>and inform the ministry leader(s) and the pastor.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4782700"/>
            <a:ext cx="471827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/>
              <a:t>You are NOT Alone!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smtClean="0"/>
              <a:t>WHY SAFE SANCTUARIES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Protect our children</a:t>
            </a:r>
          </a:p>
          <a:p>
            <a:pPr eaLnBrk="1" hangingPunct="1"/>
            <a:r>
              <a:rPr lang="en-US" altLang="en-US" dirty="0" smtClean="0"/>
              <a:t>Protect our workers/volunteers</a:t>
            </a:r>
          </a:p>
          <a:p>
            <a:pPr eaLnBrk="1" hangingPunct="1"/>
            <a:r>
              <a:rPr lang="en-US" altLang="en-US" dirty="0" smtClean="0"/>
              <a:t>Protect the Church’s ministries</a:t>
            </a:r>
          </a:p>
          <a:p>
            <a:pPr eaLnBrk="1" hangingPunct="1">
              <a:buFontTx/>
              <a:buNone/>
            </a:pPr>
            <a:endParaRPr lang="en-US" altLang="en-US" dirty="0" smtClean="0"/>
          </a:p>
        </p:txBody>
      </p:sp>
      <p:pic>
        <p:nvPicPr>
          <p:cNvPr id="10247" name="Picture 7" descr="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352800"/>
            <a:ext cx="39227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1447800"/>
            <a:ext cx="8534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A </a:t>
            </a:r>
            <a:r>
              <a:rPr lang="en-US" sz="4000" dirty="0"/>
              <a:t>single incident of child abuse can devastate </a:t>
            </a:r>
            <a:r>
              <a:rPr lang="en-US" sz="4000" dirty="0" smtClean="0"/>
              <a:t>a church.  </a:t>
            </a:r>
          </a:p>
          <a:p>
            <a:r>
              <a:rPr lang="en-US" sz="4000" dirty="0" smtClean="0"/>
              <a:t>We must </a:t>
            </a:r>
            <a:r>
              <a:rPr lang="en-US" sz="4000" dirty="0"/>
              <a:t>implement strategies to prevent </a:t>
            </a:r>
            <a:r>
              <a:rPr lang="en-US" sz="4000" dirty="0" smtClean="0"/>
              <a:t>abuse </a:t>
            </a:r>
            <a:r>
              <a:rPr lang="en-US" sz="4000" dirty="0"/>
              <a:t>to </a:t>
            </a:r>
            <a:r>
              <a:rPr lang="en-US" sz="4000" dirty="0" smtClean="0"/>
              <a:t>children </a:t>
            </a:r>
            <a:r>
              <a:rPr lang="en-US" sz="4000" dirty="0"/>
              <a:t>and youth.</a:t>
            </a:r>
          </a:p>
        </p:txBody>
      </p:sp>
    </p:spTree>
    <p:extLst>
      <p:ext uri="{BB962C8B-B14F-4D97-AF65-F5344CB8AC3E}">
        <p14:creationId xmlns:p14="http://schemas.microsoft.com/office/powerpoint/2010/main" val="19739320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/>
        </p:nvSpPr>
        <p:spPr>
          <a:xfrm>
            <a:off x="152400" y="381000"/>
            <a:ext cx="8915400" cy="61722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5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7A76F"/>
              </a:buClr>
              <a:buSzTx/>
              <a:buFont typeface="Georgia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Detective Bob Cooke of the Charlotte, North Carolina Police Department stated, “Let the public know that sex abuse is an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epidemic.”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7A76F"/>
              </a:buClr>
              <a:buSzTx/>
              <a:buFont typeface="Georgia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7A76F"/>
              </a:buClr>
              <a:buSzTx/>
              <a:buFont typeface="Georgia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canon lawyer warned Catholic bishops that child sexual abuse is the “worst problem the church has faced in centuries”.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7A76F"/>
              </a:buClr>
              <a:buSzTx/>
              <a:buFont typeface="Georgia"/>
              <a:buChar char="•"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37A76F"/>
              </a:buClr>
              <a:buSzTx/>
              <a:buFont typeface="Georgia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Thousands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 claims have been filed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55F5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against churches.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455F5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1463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STATISTICS</a:t>
            </a:r>
            <a:endParaRPr lang="en-US" altLang="en-US" sz="4000" b="1" u="sng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533400"/>
            <a:ext cx="8915400" cy="4754563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1 child every 10 seconds is abused</a:t>
            </a:r>
          </a:p>
          <a:p>
            <a:pPr eaLnBrk="1" hangingPunct="1"/>
            <a:r>
              <a:rPr lang="en-US" altLang="en-US" dirty="0" smtClean="0"/>
              <a:t>1 out of 7 boys; 1 out of 4 girls will be sexually assaulted in childhood.</a:t>
            </a:r>
          </a:p>
          <a:p>
            <a:pPr eaLnBrk="1" hangingPunct="1"/>
            <a:r>
              <a:rPr lang="en-US" altLang="en-US" dirty="0" smtClean="0"/>
              <a:t>50% of worship center sexual misconduct is by volunteers, 50% by others.</a:t>
            </a:r>
          </a:p>
          <a:p>
            <a:pPr eaLnBrk="1" hangingPunct="1"/>
            <a:r>
              <a:rPr lang="en-US" altLang="en-US" dirty="0" smtClean="0"/>
              <a:t>1 person every hour has stroke/heart attack</a:t>
            </a:r>
          </a:p>
        </p:txBody>
      </p:sp>
      <p:pic>
        <p:nvPicPr>
          <p:cNvPr id="61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5720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576763"/>
            <a:ext cx="2971800" cy="228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03750"/>
            <a:ext cx="30480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5943600"/>
          </a:xfrm>
        </p:spPr>
        <p:txBody>
          <a:bodyPr/>
          <a:lstStyle/>
          <a:p>
            <a:r>
              <a:rPr lang="en-US" dirty="0"/>
              <a:t>2000 deaths each year are attributable to child abuse/neglect according to the National Committee to Prevent Child Abuse.</a:t>
            </a:r>
          </a:p>
          <a:p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means that 8,219 children are abused each day; 343 children are abused each hour; nearly 6 children are abused each minute.  </a:t>
            </a:r>
            <a:r>
              <a:rPr lang="en-US" u="sng" dirty="0" smtClean="0"/>
              <a:t>One </a:t>
            </a:r>
            <a:r>
              <a:rPr lang="en-US" u="sng" dirty="0"/>
              <a:t>child abused every 10-12 seconds of every hour of every </a:t>
            </a:r>
            <a:r>
              <a:rPr lang="en-US" u="sng" dirty="0" smtClean="0"/>
              <a:t>day.</a:t>
            </a:r>
            <a:endParaRPr lang="en-US" u="sng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298466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raining presentat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raining presentation" id="{9308F140-5CDC-477D-BC4D-9C1906451284}" vid="{11C5112C-663B-4E6D-9D3D-2361F8FA32D6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752</Words>
  <Application>Microsoft Office PowerPoint</Application>
  <PresentationFormat>On-screen Show (4:3)</PresentationFormat>
  <Paragraphs>106</Paragraphs>
  <Slides>23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Default Design</vt:lpstr>
      <vt:lpstr>1_Default Design</vt:lpstr>
      <vt:lpstr>Training presentation</vt:lpstr>
      <vt:lpstr>`</vt:lpstr>
      <vt:lpstr>SCRIPTURE</vt:lpstr>
      <vt:lpstr>PowerPoint Presentation</vt:lpstr>
      <vt:lpstr>PowerPoint Presentation</vt:lpstr>
      <vt:lpstr>WHY SAFE SANCTUARIES ?</vt:lpstr>
      <vt:lpstr>PowerPoint Presentation</vt:lpstr>
      <vt:lpstr>PowerPoint Presentation</vt:lpstr>
      <vt:lpstr>STATISTICS</vt:lpstr>
      <vt:lpstr>PowerPoint Presentation</vt:lpstr>
      <vt:lpstr>ABUSERS  AND VICTIMS</vt:lpstr>
      <vt:lpstr>PowerPoint Presentation</vt:lpstr>
      <vt:lpstr>TYPES OF ABUSE</vt:lpstr>
      <vt:lpstr>WHAT CAN WE DO?</vt:lpstr>
      <vt:lpstr>Preventing Child Abuse at NCFCOG</vt:lpstr>
      <vt:lpstr>BASIC OPERATING PROCEDURES</vt:lpstr>
      <vt:lpstr>STEP 2:  RECOGNITION</vt:lpstr>
      <vt:lpstr>The following signs may signal the presence of child abuse or neglect.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>CCOM - CPCUMC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SAFE SANCTUARIES</dc:title>
  <dc:creator>Tom Salsgiver</dc:creator>
  <cp:lastModifiedBy>Pastor</cp:lastModifiedBy>
  <cp:revision>45</cp:revision>
  <cp:lastPrinted>2012-04-23T19:29:36Z</cp:lastPrinted>
  <dcterms:created xsi:type="dcterms:W3CDTF">2012-09-24T18:42:57Z</dcterms:created>
  <dcterms:modified xsi:type="dcterms:W3CDTF">2018-01-25T12:50:10Z</dcterms:modified>
</cp:coreProperties>
</file>